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8" r:id="rId3"/>
    <p:sldId id="262" r:id="rId4"/>
    <p:sldId id="258" r:id="rId5"/>
    <p:sldId id="266" r:id="rId6"/>
    <p:sldId id="267" r:id="rId7"/>
    <p:sldId id="264" r:id="rId8"/>
    <p:sldId id="265" r:id="rId9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2BA9C-0172-4F82-A7C6-02AD858424A8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1A366-B7E8-46AF-AA84-4A5C5C9423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8937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f39cfa5a2d_0_0:notes"/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gf39cfa5a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A8BE8E21-25C1-1DE2-8829-8793AF94D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39cfa5a2d_0_0:notes">
            <a:extLst>
              <a:ext uri="{FF2B5EF4-FFF2-40B4-BE49-F238E27FC236}">
                <a16:creationId xmlns:a16="http://schemas.microsoft.com/office/drawing/2014/main" id="{4996B16E-3798-D8A7-E42F-885FA1D831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f39cfa5a2d_0_0:notes">
            <a:extLst>
              <a:ext uri="{FF2B5EF4-FFF2-40B4-BE49-F238E27FC236}">
                <a16:creationId xmlns:a16="http://schemas.microsoft.com/office/drawing/2014/main" id="{2FEFE7C3-8BCB-8BB2-1F4A-CFAFD72932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20348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f39cfa5a2d_0_13:notes"/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" name="Google Shape;119;gf39cfa5a2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280e11d6c5_0_7:notes"/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g2280e11d6c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71494619-3A5F-965E-C3AE-BF2D753F1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39cfa5a2d_0_0:notes">
            <a:extLst>
              <a:ext uri="{FF2B5EF4-FFF2-40B4-BE49-F238E27FC236}">
                <a16:creationId xmlns:a16="http://schemas.microsoft.com/office/drawing/2014/main" id="{D7F20DE8-7A0F-28EC-EF3A-11B0E659D6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f39cfa5a2d_0_0:notes">
            <a:extLst>
              <a:ext uri="{FF2B5EF4-FFF2-40B4-BE49-F238E27FC236}">
                <a16:creationId xmlns:a16="http://schemas.microsoft.com/office/drawing/2014/main" id="{F2DF006B-18E8-518C-340F-26B2067FD5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83730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761E9DA3-1B1B-225B-BC13-F0A504065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39cfa5a2d_0_0:notes">
            <a:extLst>
              <a:ext uri="{FF2B5EF4-FFF2-40B4-BE49-F238E27FC236}">
                <a16:creationId xmlns:a16="http://schemas.microsoft.com/office/drawing/2014/main" id="{FCE892DF-5D47-3789-3C0B-CC549037D7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f39cfa5a2d_0_0:notes">
            <a:extLst>
              <a:ext uri="{FF2B5EF4-FFF2-40B4-BE49-F238E27FC236}">
                <a16:creationId xmlns:a16="http://schemas.microsoft.com/office/drawing/2014/main" id="{3329992D-62DC-2E79-7F9D-2148711355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57031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DAA30659-8940-2948-63DF-43B25A623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39cfa5a2d_0_0:notes">
            <a:extLst>
              <a:ext uri="{FF2B5EF4-FFF2-40B4-BE49-F238E27FC236}">
                <a16:creationId xmlns:a16="http://schemas.microsoft.com/office/drawing/2014/main" id="{75E95788-0FA8-4572-3A54-2B2BA86AA4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f39cfa5a2d_0_0:notes">
            <a:extLst>
              <a:ext uri="{FF2B5EF4-FFF2-40B4-BE49-F238E27FC236}">
                <a16:creationId xmlns:a16="http://schemas.microsoft.com/office/drawing/2014/main" id="{C5857BAE-0D02-5460-4D12-2F1CACA128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3607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>
          <a:extLst>
            <a:ext uri="{FF2B5EF4-FFF2-40B4-BE49-F238E27FC236}">
              <a16:creationId xmlns:a16="http://schemas.microsoft.com/office/drawing/2014/main" id="{CD3FE963-E0C4-D521-FCAC-AC59B9072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39cfa5a2d_0_0:notes">
            <a:extLst>
              <a:ext uri="{FF2B5EF4-FFF2-40B4-BE49-F238E27FC236}">
                <a16:creationId xmlns:a16="http://schemas.microsoft.com/office/drawing/2014/main" id="{0B767985-1BEF-4281-4B3E-2787187795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gf39cfa5a2d_0_0:notes">
            <a:extLst>
              <a:ext uri="{FF2B5EF4-FFF2-40B4-BE49-F238E27FC236}">
                <a16:creationId xmlns:a16="http://schemas.microsoft.com/office/drawing/2014/main" id="{D93B1BEC-222B-2C83-6D72-BD8BD89338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42733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6445A0-CCCA-7EA3-568B-EE2DCE810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0FE836A-69A7-7F2F-2273-158B0EED4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789B03D-E560-D2CF-C024-C729BDE77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8147EA8-EB62-AEF5-FFD4-FD333DBF5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406D24-330A-5881-0EC9-5B920BF45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3146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F7EEC6-6F56-2F46-7760-B390F6BA3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5BD2EF3-C936-182A-E9D8-1D2262617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F4F0AB-3FB1-3DD5-42CD-8E98B805C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F7388AD-4C6D-A47E-03C1-502968AF2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61B0778-BFA6-BA1C-B4AD-9765ABDD5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2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5E48F64-05EC-E4C5-510C-122F889ECC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122F71A-F407-ADC4-26F4-39BF366263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5C6433-0874-7136-56B1-11BC0D8D7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66F2AB-3C33-1445-C7F9-62E8F8357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946FF2-172A-0B48-E04D-4FB799211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67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0FDF7D-66DD-CCB3-05CA-767491862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281F0DA-24D2-2650-5386-1B85CB701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3A156BD-10A7-63BD-7E13-D7BFABD39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EF05CB-546D-392F-1037-7B79953D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162299-7168-969F-381F-DE34B4B87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838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D13D02-FCBE-A620-238F-77867E4BD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D48ADF-9DCA-1289-6322-07C84893A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3D69B9-6B88-F88C-5F86-7C2220B32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4C09EF-8F3C-BDCC-2A8D-21A3FDB29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A358C0-DABE-A77F-5747-27523BD2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998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667693-EC15-8358-6C27-0C3B17110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B3C0F4-953A-0374-11C1-926AE6E1D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FBF368F-DDF4-FC7E-B8E5-76EF5FB6B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F70F3B6-FE8C-7078-BA69-7EBCE31E5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668523-9A99-2418-C8FF-74F707589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B4DD8C1-3CED-0640-220C-704BB49C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674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0CFA71-A03B-1BB2-334C-DF686ED5F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1CE3A7D-FBC9-B46A-E74F-8C6D1DE87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E4A1925-F029-3713-16D7-9950853EA9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7C6940D-BAD9-D0D9-1245-FBEE366D67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E42C7F0-65A5-965B-1779-0D3F7A38DA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EC56D39-E7A5-FA4F-87A8-633B9566C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1D8AEC2-E22C-AF52-3674-94BA02784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5A9C79A-8975-10B6-F0E4-B16B0C6E1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626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96D1CF-8228-7B28-2E0F-6B0458D5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B0ECCA3-696E-2822-9297-970C8DCA7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5023B7F-04DB-1508-227A-BA12E55C1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9C36AF1-5630-6CA0-8A2D-0E6CCC6B4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16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94EA6C3-8B91-BD0B-2FE2-D771BC4A3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C71A6ED-28A5-589A-0E96-F40DE320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F48CAD9-6F4B-8E61-D97F-EB6B4C3C3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1941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74C78A-C85B-892F-E3CB-144FF681C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C018B5A-0FA7-5C71-4B91-2DC44E524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5F02D4A-0E12-6A4B-458B-6C9EACB22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84E5056-CA07-1720-E409-89F94E0F5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CABBAE5-AA10-3DB6-C009-080DB9966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E9D2DE9-E5B1-8CD6-BF8A-E0E9C64E5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950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0CBF4D-6209-80DB-C73B-949C823AC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14699B6-4550-4645-74E6-95917FA40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FA4799C-A65A-1159-000E-6042A72CAA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8DC308F-8076-A861-7114-7A85C3B90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1DA887-9028-441C-E6A0-087CD2A7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698AC-3872-5BA3-22DC-DCAB6EA69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1227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BF92B23-F942-1297-5F90-90D60938F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AD32F65-2358-EC14-AF17-524AD92E1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1FBB09-D88B-4ADF-41FF-4071D6893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F65132-E24C-4110-824E-AB27F721F4AE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031661-6285-E6B8-29A1-E65BB67D3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FC6A1A-8686-EE36-0434-0100B54D5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D2ABBC-948A-41E6-82F5-4AD1CB1AB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0754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gf39cfa5a2d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7214" y="584789"/>
            <a:ext cx="12266428" cy="5746898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gf39cfa5a2d_0_0"/>
          <p:cNvSpPr txBox="1">
            <a:spLocks noGrp="1"/>
          </p:cNvSpPr>
          <p:nvPr>
            <p:ph type="ctrTitle"/>
          </p:nvPr>
        </p:nvSpPr>
        <p:spPr>
          <a:xfrm>
            <a:off x="1524000" y="2489204"/>
            <a:ext cx="91440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400"/>
              <a:buFont typeface="Arial"/>
              <a:buNone/>
            </a:pPr>
            <a:r>
              <a:rPr lang="ja-JP" altLang="en-US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第</a:t>
            </a:r>
            <a:r>
              <a:rPr lang="en-US" altLang="ja-JP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9</a:t>
            </a:r>
            <a:r>
              <a:rPr lang="ja-JP" altLang="en-US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回</a:t>
            </a:r>
            <a:r>
              <a:rPr lang="ja-JP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Wellness Food Award</a:t>
            </a:r>
            <a:r>
              <a:rPr lang="en-US" altLang="ja-JP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 </a:t>
            </a:r>
            <a:r>
              <a:rPr lang="ja-JP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202</a:t>
            </a:r>
            <a:r>
              <a:rPr lang="en-US" altLang="ja-JP" sz="44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6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4" name="Google Shape;114;gf39cfa5a2d_0_0"/>
          <p:cNvSpPr txBox="1">
            <a:spLocks noGrp="1"/>
          </p:cNvSpPr>
          <p:nvPr>
            <p:ph type="subTitle" idx="1"/>
          </p:nvPr>
        </p:nvSpPr>
        <p:spPr>
          <a:xfrm>
            <a:off x="1236916" y="3527611"/>
            <a:ext cx="97359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4000"/>
              <a:buNone/>
            </a:pPr>
            <a:r>
              <a:rPr lang="ja-JP" altLang="en-US" sz="4000" b="1" dirty="0">
                <a:solidFill>
                  <a:srgbClr val="00B05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"/>
                <a:sym typeface="Meiryo"/>
              </a:rPr>
              <a:t>応募書類</a:t>
            </a:r>
            <a:endParaRPr sz="4000" b="1" dirty="0">
              <a:solidFill>
                <a:srgbClr val="00B05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"/>
              <a:sym typeface="Meiryo"/>
            </a:endParaRPr>
          </a:p>
        </p:txBody>
      </p:sp>
      <p:sp>
        <p:nvSpPr>
          <p:cNvPr id="115" name="Google Shape;115;gf39cfa5a2d_0_0"/>
          <p:cNvSpPr txBox="1"/>
          <p:nvPr/>
        </p:nvSpPr>
        <p:spPr>
          <a:xfrm>
            <a:off x="2579266" y="5084996"/>
            <a:ext cx="70512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altLang="ja-JP" b="1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※</a:t>
            </a:r>
            <a:r>
              <a:rPr lang="ja-JP" sz="1800" b="1" i="0" u="none" strike="noStrike" cap="none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表紙を含め、スライドは</a:t>
            </a:r>
            <a:r>
              <a:rPr lang="en-US" altLang="ja-JP" sz="1800" b="1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8</a:t>
            </a:r>
            <a:r>
              <a:rPr lang="ja-JP" sz="1800" b="1" i="0" u="none" strike="noStrike" cap="none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枚までにおさめてください。</a:t>
            </a:r>
            <a:endParaRPr lang="en-US" altLang="ja-JP" sz="1800" b="1" i="0" u="none" strike="noStrike" cap="none" dirty="0">
              <a:solidFill>
                <a:srgbClr val="FF0000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altLang="ja-JP" sz="1800" b="1" i="0" u="none" strike="noStrike" cap="none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※</a:t>
            </a:r>
            <a:r>
              <a:rPr lang="ja-JP" altLang="en-US" sz="1800" b="1" i="0" u="none" strike="noStrike" cap="none" dirty="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パワーポイント形式にてご提出ください。</a:t>
            </a:r>
            <a:endParaRPr sz="1800" b="1" i="0" u="none" strike="noStrike" cap="none" dirty="0">
              <a:solidFill>
                <a:srgbClr val="FF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62C2F28-7189-EDB4-6C2C-56EA46898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675" y="114995"/>
            <a:ext cx="1922649" cy="19226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F293AED3-D37C-9CB4-36E3-346BCF83D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39cfa5a2d_0_0">
            <a:extLst>
              <a:ext uri="{FF2B5EF4-FFF2-40B4-BE49-F238E27FC236}">
                <a16:creationId xmlns:a16="http://schemas.microsoft.com/office/drawing/2014/main" id="{8F5AF4CD-9A59-BDCC-832A-D9203B0AEA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5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2</a:t>
            </a:fld>
            <a:endParaRPr/>
          </a:p>
        </p:txBody>
      </p:sp>
      <p:graphicFrame>
        <p:nvGraphicFramePr>
          <p:cNvPr id="2" name="Google Shape;113;gf39cfa5a2d_0_0">
            <a:extLst>
              <a:ext uri="{FF2B5EF4-FFF2-40B4-BE49-F238E27FC236}">
                <a16:creationId xmlns:a16="http://schemas.microsoft.com/office/drawing/2014/main" id="{B958194E-03C6-2E9B-1EF9-AFC557B13C69}"/>
              </a:ext>
            </a:extLst>
          </p:cNvPr>
          <p:cNvGraphicFramePr/>
          <p:nvPr/>
        </p:nvGraphicFramePr>
        <p:xfrm>
          <a:off x="525837" y="710250"/>
          <a:ext cx="11140325" cy="378690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577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2619">
                  <a:extLst>
                    <a:ext uri="{9D8B030D-6E8A-4147-A177-3AD203B41FA5}">
                      <a16:colId xmlns:a16="http://schemas.microsoft.com/office/drawing/2014/main" val="4198461016"/>
                    </a:ext>
                  </a:extLst>
                </a:gridCol>
              </a:tblGrid>
              <a:tr h="370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基本情報</a:t>
                      </a:r>
                      <a:endParaRPr lang="en-US" altLang="ja-JP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ja-JP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商品名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145945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募集カテゴリ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400" b="1" u="none" strike="noStrike" cap="non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応募する部門に、○をつけてください。</a:t>
                      </a:r>
                    </a:p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　）ミール部門　　（　）ＯＹＡＴＳＵ部門　（　）サプリメント部門　（　）食品素材部門</a:t>
                      </a: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企業・団体名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424997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部署名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798676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申請者氏名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88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589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39cfa5a2d_0_13"/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3</a:t>
            </a:fld>
            <a:endParaRPr/>
          </a:p>
        </p:txBody>
      </p:sp>
      <p:graphicFrame>
        <p:nvGraphicFramePr>
          <p:cNvPr id="123" name="Google Shape;123;gf39cfa5a2d_0_13"/>
          <p:cNvGraphicFramePr/>
          <p:nvPr>
            <p:extLst>
              <p:ext uri="{D42A27DB-BD31-4B8C-83A1-F6EECF244321}">
                <p14:modId xmlns:p14="http://schemas.microsoft.com/office/powerpoint/2010/main" val="2968635691"/>
              </p:ext>
            </p:extLst>
          </p:nvPr>
        </p:nvGraphicFramePr>
        <p:xfrm>
          <a:off x="317264" y="1373346"/>
          <a:ext cx="5702525" cy="513857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702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959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ja-JP" altLang="en-US" sz="25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表面</a:t>
                      </a:r>
                      <a:endParaRPr sz="2500" b="1" u="none" strike="noStrike" cap="none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898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solidFill>
                          <a:schemeClr val="tx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4" name="Google Shape;124;gf39cfa5a2d_0_13"/>
          <p:cNvGraphicFramePr/>
          <p:nvPr/>
        </p:nvGraphicFramePr>
        <p:xfrm>
          <a:off x="6216414" y="1373346"/>
          <a:ext cx="5702525" cy="513857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702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621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500"/>
                        <a:buFont typeface="Arial"/>
                        <a:buNone/>
                      </a:pPr>
                      <a:r>
                        <a:rPr lang="ja-JP" altLang="en-US" sz="25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裏面</a:t>
                      </a:r>
                      <a:endParaRPr sz="2500" b="1" u="none" strike="noStrike" cap="none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23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solidFill>
                          <a:schemeClr val="lt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Google Shape;98;p2">
            <a:extLst>
              <a:ext uri="{FF2B5EF4-FFF2-40B4-BE49-F238E27FC236}">
                <a16:creationId xmlns:a16="http://schemas.microsoft.com/office/drawing/2014/main" id="{E73D517E-82F8-4A7E-F27E-15228A0445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0306803"/>
              </p:ext>
            </p:extLst>
          </p:nvPr>
        </p:nvGraphicFramePr>
        <p:xfrm>
          <a:off x="317264" y="317432"/>
          <a:ext cx="11557475" cy="9906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557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19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ja-JP" altLang="en-US" sz="25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画像①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ja-JP" altLang="en-US" sz="20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パッケージ正面・裏面それぞれの画像を添付して下さい。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altLang="ja-JP" sz="1400" b="1" u="none" strike="noStrike" cap="none" dirty="0">
                          <a:solidFill>
                            <a:srgbClr val="FFFF00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</a:t>
                      </a:r>
                      <a:r>
                        <a:rPr lang="ja-JP" altLang="en-US" sz="1400" b="1" u="none" strike="noStrike" cap="none" dirty="0">
                          <a:solidFill>
                            <a:srgbClr val="FFFF00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食品素材部門は、パッケージがある場合のみ添付して下さい。</a:t>
                      </a:r>
                      <a:endParaRPr sz="1400" b="1" u="none" strike="noStrike" cap="none" dirty="0">
                        <a:solidFill>
                          <a:srgbClr val="FFFF00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280e11d6c5_0_7"/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4</a:t>
            </a:fld>
            <a:endParaRPr/>
          </a:p>
        </p:txBody>
      </p:sp>
      <p:graphicFrame>
        <p:nvGraphicFramePr>
          <p:cNvPr id="106" name="Google Shape;106;g2280e11d6c5_0_7"/>
          <p:cNvGraphicFramePr/>
          <p:nvPr/>
        </p:nvGraphicFramePr>
        <p:xfrm>
          <a:off x="317262" y="568128"/>
          <a:ext cx="11557475" cy="5943797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557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3062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ja-JP" sz="25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画像②</a:t>
                      </a:r>
                      <a:endParaRPr sz="25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ja-JP" sz="25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中身がわかる画像を添付して下さい。</a:t>
                      </a:r>
                      <a:endParaRPr sz="25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3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solidFill>
                          <a:schemeClr val="lt1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6B53087E-2A98-E64E-BA89-20D55DFF8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39cfa5a2d_0_0">
            <a:extLst>
              <a:ext uri="{FF2B5EF4-FFF2-40B4-BE49-F238E27FC236}">
                <a16:creationId xmlns:a16="http://schemas.microsoft.com/office/drawing/2014/main" id="{F05A4671-6C68-29AA-0CF6-D0AA5D89D7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5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5</a:t>
            </a:fld>
            <a:endParaRPr/>
          </a:p>
        </p:txBody>
      </p:sp>
      <p:sp>
        <p:nvSpPr>
          <p:cNvPr id="112" name="Google Shape;112;gf39cfa5a2d_0_0">
            <a:extLst>
              <a:ext uri="{FF2B5EF4-FFF2-40B4-BE49-F238E27FC236}">
                <a16:creationId xmlns:a16="http://schemas.microsoft.com/office/drawing/2014/main" id="{9868F2C3-FCBA-0044-C6E2-C7567B249E21}"/>
              </a:ext>
            </a:extLst>
          </p:cNvPr>
          <p:cNvSpPr/>
          <p:nvPr/>
        </p:nvSpPr>
        <p:spPr>
          <a:xfrm>
            <a:off x="317262" y="267060"/>
            <a:ext cx="11709399" cy="41656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"/>
                <a:sym typeface="Meiryo"/>
              </a:rPr>
              <a:t>※1枚に必ずおさめてください。</a:t>
            </a:r>
            <a:endParaRPr lang="en-US" altLang="ja-JP" sz="1600" b="1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altLang="ja-JP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※</a:t>
            </a:r>
            <a:r>
              <a:rPr lang="ja-JP" altLang="en-US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募集要項の審査基準・審査項目を参照し、記入してください。</a:t>
            </a:r>
            <a:endParaRPr sz="1400" b="0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aphicFrame>
        <p:nvGraphicFramePr>
          <p:cNvPr id="4" name="Google Shape;113;gf39cfa5a2d_0_0">
            <a:extLst>
              <a:ext uri="{FF2B5EF4-FFF2-40B4-BE49-F238E27FC236}">
                <a16:creationId xmlns:a16="http://schemas.microsoft.com/office/drawing/2014/main" id="{B4AB03E5-62CF-5A6E-3CFB-01F1283444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7108"/>
              </p:ext>
            </p:extLst>
          </p:nvPr>
        </p:nvGraphicFramePr>
        <p:xfrm>
          <a:off x="481629" y="774211"/>
          <a:ext cx="11215071" cy="592641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215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96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①　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商品の特徴を、特に「強みとして伝えたいポイント」を中心にご記載ください。</a:t>
                      </a:r>
                      <a:endParaRPr lang="en-US" altLang="ja-JP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+mn-ea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　　</a:t>
                      </a:r>
                      <a:r>
                        <a:rPr lang="en-US" altLang="ja-JP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※</a:t>
                      </a:r>
                      <a:r>
                        <a:rPr lang="ja-JP" altLang="en-US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例：開発背景のストーリー性、地域とのつながり、環境への配慮など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　　</a:t>
                      </a:r>
                      <a:r>
                        <a:rPr lang="en-US" altLang="ja-JP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※</a:t>
                      </a:r>
                      <a:r>
                        <a:rPr lang="ja-JP" altLang="en-US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アピールしたい項目は</a:t>
                      </a:r>
                      <a:r>
                        <a:rPr lang="en-US" altLang="ja-JP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1</a:t>
                      </a:r>
                      <a:r>
                        <a:rPr lang="ja-JP" altLang="en-US" sz="11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+mn-ea"/>
                          <a:sym typeface="Meiryo"/>
                        </a:rPr>
                        <a:t>つでも複数でも構いません。また例示したすべてに触れる必要はありません。</a:t>
                      </a:r>
                      <a:endParaRPr lang="ja-JP" altLang="en-US" sz="11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88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461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2540F4E2-1852-59F6-9D8D-82F449721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39cfa5a2d_0_0">
            <a:extLst>
              <a:ext uri="{FF2B5EF4-FFF2-40B4-BE49-F238E27FC236}">
                <a16:creationId xmlns:a16="http://schemas.microsoft.com/office/drawing/2014/main" id="{ADBD0FD0-D223-DB3C-030E-2AABC231247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5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6</a:t>
            </a:fld>
            <a:endParaRPr/>
          </a:p>
        </p:txBody>
      </p:sp>
      <p:sp>
        <p:nvSpPr>
          <p:cNvPr id="112" name="Google Shape;112;gf39cfa5a2d_0_0">
            <a:extLst>
              <a:ext uri="{FF2B5EF4-FFF2-40B4-BE49-F238E27FC236}">
                <a16:creationId xmlns:a16="http://schemas.microsoft.com/office/drawing/2014/main" id="{6B63237A-ED47-44B4-6EC4-325CF437C842}"/>
              </a:ext>
            </a:extLst>
          </p:cNvPr>
          <p:cNvSpPr/>
          <p:nvPr/>
        </p:nvSpPr>
        <p:spPr>
          <a:xfrm>
            <a:off x="317262" y="267060"/>
            <a:ext cx="11709399" cy="41656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"/>
                <a:sym typeface="Meiryo"/>
              </a:rPr>
              <a:t>※1枚に必ずおさめてください。</a:t>
            </a:r>
            <a:endParaRPr lang="en-US" altLang="ja-JP" sz="1600" b="1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altLang="ja-JP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※</a:t>
            </a:r>
            <a:r>
              <a:rPr lang="ja-JP" altLang="en-US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募集要項の審査基準・審査項目を参照し、記入してください。</a:t>
            </a:r>
            <a:endParaRPr sz="1400" b="0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aphicFrame>
        <p:nvGraphicFramePr>
          <p:cNvPr id="4" name="Google Shape;113;gf39cfa5a2d_0_0">
            <a:extLst>
              <a:ext uri="{FF2B5EF4-FFF2-40B4-BE49-F238E27FC236}">
                <a16:creationId xmlns:a16="http://schemas.microsoft.com/office/drawing/2014/main" id="{99B02D49-3520-A360-C257-7FC12359F6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2344202"/>
              </p:ext>
            </p:extLst>
          </p:nvPr>
        </p:nvGraphicFramePr>
        <p:xfrm>
          <a:off x="481629" y="774211"/>
          <a:ext cx="11215071" cy="588285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215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9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4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②　一般消費者や企業・団体に対して、美味しさ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、</a:t>
                      </a:r>
                      <a:r>
                        <a:rPr lang="ja-JP" altLang="en-US" sz="14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食べやすさ、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または</a:t>
                      </a:r>
                      <a:r>
                        <a:rPr lang="ja-JP" altLang="en-US" sz="14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使いやすさなど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、いずれか</a:t>
                      </a:r>
                      <a:r>
                        <a:rPr lang="ja-JP" altLang="en-US" sz="1400" b="1" u="none" strike="noStrike" cap="none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Meiryo"/>
                          <a:sym typeface="Meiryo"/>
                        </a:rPr>
                        <a:t>工夫している点を教えてください。</a:t>
                      </a:r>
                      <a:endParaRPr lang="ja-JP" altLang="en-US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88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274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7A245D90-E259-1CB4-C7BD-0B75D4A96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39cfa5a2d_0_0">
            <a:extLst>
              <a:ext uri="{FF2B5EF4-FFF2-40B4-BE49-F238E27FC236}">
                <a16:creationId xmlns:a16="http://schemas.microsoft.com/office/drawing/2014/main" id="{8B4EF5A0-CB5F-F4FD-9C3A-627EC758A85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5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7</a:t>
            </a:fld>
            <a:endParaRPr/>
          </a:p>
        </p:txBody>
      </p:sp>
      <p:sp>
        <p:nvSpPr>
          <p:cNvPr id="112" name="Google Shape;112;gf39cfa5a2d_0_0">
            <a:extLst>
              <a:ext uri="{FF2B5EF4-FFF2-40B4-BE49-F238E27FC236}">
                <a16:creationId xmlns:a16="http://schemas.microsoft.com/office/drawing/2014/main" id="{421E7105-AF50-A5D9-4F58-D77461ADFB63}"/>
              </a:ext>
            </a:extLst>
          </p:cNvPr>
          <p:cNvSpPr/>
          <p:nvPr/>
        </p:nvSpPr>
        <p:spPr>
          <a:xfrm>
            <a:off x="317262" y="267060"/>
            <a:ext cx="11709399" cy="41656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"/>
                <a:sym typeface="Meiryo"/>
              </a:rPr>
              <a:t>※1枚に必ずおさめてください。</a:t>
            </a:r>
            <a:endParaRPr lang="en-US" altLang="ja-JP" sz="1600" b="1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altLang="ja-JP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※</a:t>
            </a:r>
            <a:r>
              <a:rPr lang="ja-JP" altLang="en-US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募集要項の審査基準・審査項目を参照し、記入してください。</a:t>
            </a:r>
            <a:endParaRPr sz="1400" b="0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aphicFrame>
        <p:nvGraphicFramePr>
          <p:cNvPr id="4" name="Google Shape;113;gf39cfa5a2d_0_0">
            <a:extLst>
              <a:ext uri="{FF2B5EF4-FFF2-40B4-BE49-F238E27FC236}">
                <a16:creationId xmlns:a16="http://schemas.microsoft.com/office/drawing/2014/main" id="{82F567D0-2003-3BEC-3D3B-0493072FF2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016923"/>
              </p:ext>
            </p:extLst>
          </p:nvPr>
        </p:nvGraphicFramePr>
        <p:xfrm>
          <a:off x="481629" y="774213"/>
          <a:ext cx="11140325" cy="152910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140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③</a:t>
                      </a:r>
                      <a:r>
                        <a:rPr lang="en-US" altLang="ja-JP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-1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　該当する健康維持・増進に関する科学的根拠の情報に○をつけてください。</a:t>
                      </a:r>
                      <a:r>
                        <a:rPr lang="en-US" altLang="ja-JP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※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複数選択可</a:t>
                      </a:r>
                      <a:endParaRPr lang="en-US" altLang="ja-JP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　）自社・自学独自の研究論文や学術データ</a:t>
                      </a:r>
                      <a:r>
                        <a:rPr lang="en-US" altLang="ja-JP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</a:t>
                      </a: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（　）自社・自学独自で調査したアンケート結果</a:t>
                      </a:r>
                      <a:r>
                        <a:rPr lang="en-US" altLang="ja-JP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</a:t>
                      </a: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（　）その他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　）他社・他学の研究論文や学術データ　　　　（　）他社・他学が調査したアンケート結果</a:t>
                      </a:r>
                      <a:endParaRPr lang="en-US" altLang="ja-JP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ja-JP" sz="1400" b="0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※</a:t>
                      </a:r>
                      <a:r>
                        <a:rPr lang="ja-JP" altLang="en-US" sz="1400" b="0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共同研究の場合も含む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Google Shape;113;gf39cfa5a2d_0_0">
            <a:extLst>
              <a:ext uri="{FF2B5EF4-FFF2-40B4-BE49-F238E27FC236}">
                <a16:creationId xmlns:a16="http://schemas.microsoft.com/office/drawing/2014/main" id="{31AA489D-5DCF-7BBC-F52B-330FA85819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9232153"/>
              </p:ext>
            </p:extLst>
          </p:nvPr>
        </p:nvGraphicFramePr>
        <p:xfrm>
          <a:off x="481629" y="2393906"/>
          <a:ext cx="11140325" cy="240710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769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70754">
                  <a:extLst>
                    <a:ext uri="{9D8B030D-6E8A-4147-A177-3AD203B41FA5}">
                      <a16:colId xmlns:a16="http://schemas.microsoft.com/office/drawing/2014/main" val="4198461016"/>
                    </a:ext>
                  </a:extLst>
                </a:gridCol>
              </a:tblGrid>
              <a:tr h="370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③</a:t>
                      </a:r>
                      <a:r>
                        <a:rPr lang="en-US" altLang="ja-JP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-2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　前項で○をつけた情報について教えてください。　</a:t>
                      </a:r>
                      <a:r>
                        <a:rPr lang="en-US" altLang="ja-JP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※</a:t>
                      </a: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複数記載可</a:t>
                      </a:r>
                      <a:endParaRPr lang="en-US" altLang="ja-JP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ja-JP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掲載されている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ホームページなどの</a:t>
                      </a:r>
                      <a:r>
                        <a:rPr lang="en-US" altLang="ja-JP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URL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145945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論文、書籍、報告書等の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タイトル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87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学術雑誌など出典元の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u="none" strike="noStrike" cap="none" dirty="0">
                          <a:solidFill>
                            <a:schemeClr val="dk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名称・年度・ページ番号</a:t>
                      </a: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u="none" strike="noStrike" cap="none" dirty="0">
                        <a:solidFill>
                          <a:schemeClr val="dk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114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65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>
          <a:extLst>
            <a:ext uri="{FF2B5EF4-FFF2-40B4-BE49-F238E27FC236}">
              <a16:creationId xmlns:a16="http://schemas.microsoft.com/office/drawing/2014/main" id="{2EEB3DC8-1EE2-7FEF-42E2-67526CC0C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39cfa5a2d_0_0">
            <a:extLst>
              <a:ext uri="{FF2B5EF4-FFF2-40B4-BE49-F238E27FC236}">
                <a16:creationId xmlns:a16="http://schemas.microsoft.com/office/drawing/2014/main" id="{DFDDDB87-77FC-A291-B086-E0EB4472D7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696700" y="6511925"/>
            <a:ext cx="4445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altLang="ja-JP"/>
              <a:t>8</a:t>
            </a:fld>
            <a:endParaRPr/>
          </a:p>
        </p:txBody>
      </p:sp>
      <p:sp>
        <p:nvSpPr>
          <p:cNvPr id="112" name="Google Shape;112;gf39cfa5a2d_0_0">
            <a:extLst>
              <a:ext uri="{FF2B5EF4-FFF2-40B4-BE49-F238E27FC236}">
                <a16:creationId xmlns:a16="http://schemas.microsoft.com/office/drawing/2014/main" id="{E9A5C3DC-D160-1C26-4711-7D9D7F0344B8}"/>
              </a:ext>
            </a:extLst>
          </p:cNvPr>
          <p:cNvSpPr/>
          <p:nvPr/>
        </p:nvSpPr>
        <p:spPr>
          <a:xfrm>
            <a:off x="317262" y="310602"/>
            <a:ext cx="11709399" cy="416560"/>
          </a:xfrm>
          <a:prstGeom prst="rect">
            <a:avLst/>
          </a:prstGeom>
          <a:noFill/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eiryo"/>
                <a:sym typeface="Meiryo"/>
              </a:rPr>
              <a:t>※1枚に必ずおさめてください。</a:t>
            </a:r>
            <a:endParaRPr lang="en-US" altLang="ja-JP" sz="1600" b="1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altLang="ja-JP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※</a:t>
            </a:r>
            <a:r>
              <a:rPr lang="ja-JP" altLang="en-US" sz="1600" b="1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Meiryo"/>
              </a:rPr>
              <a:t>募集要項の審査基準・審査項目を参照し、記入してください。</a:t>
            </a:r>
            <a:endParaRPr sz="1400" b="0" i="0" u="none" strike="noStrike" cap="none" dirty="0">
              <a:solidFill>
                <a:srgbClr val="FF0000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aphicFrame>
        <p:nvGraphicFramePr>
          <p:cNvPr id="4" name="Google Shape;113;gf39cfa5a2d_0_0">
            <a:extLst>
              <a:ext uri="{FF2B5EF4-FFF2-40B4-BE49-F238E27FC236}">
                <a16:creationId xmlns:a16="http://schemas.microsoft.com/office/drawing/2014/main" id="{4BDE2385-5655-A57F-375B-9DFEC04B60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640730"/>
              </p:ext>
            </p:extLst>
          </p:nvPr>
        </p:nvGraphicFramePr>
        <p:xfrm>
          <a:off x="481629" y="817753"/>
          <a:ext cx="11215071" cy="588285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215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796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④　③の情報をもとに、安全性持続的な健康効果を教えてください。</a:t>
                      </a:r>
                      <a:endParaRPr lang="en-US" altLang="ja-JP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400" b="1" dirty="0">
                          <a:solidFill>
                            <a:schemeClr val="bg1"/>
                          </a:solidFill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sym typeface="Meiryo"/>
                        </a:rPr>
                        <a:t>　　研究や調査全体像、具体的な数値、エビデンス等のアピールポイントなどを含めてご記入ください。</a:t>
                      </a:r>
                      <a:endParaRPr lang="en-US" altLang="ja-JP" sz="1400" b="1" dirty="0">
                        <a:solidFill>
                          <a:schemeClr val="bg1"/>
                        </a:solidFill>
                        <a:latin typeface="游ゴシック" panose="020B0400000000000000" pitchFamily="50" charset="-128"/>
                        <a:ea typeface="游ゴシック" panose="020B0400000000000000" pitchFamily="50" charset="-128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488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02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466</Words>
  <Application>Microsoft Office PowerPoint</Application>
  <PresentationFormat>ワイド画面</PresentationFormat>
  <Paragraphs>53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Meiryo</vt:lpstr>
      <vt:lpstr>游ゴシック</vt:lpstr>
      <vt:lpstr>游ゴシック Light</vt:lpstr>
      <vt:lpstr>Arial</vt:lpstr>
      <vt:lpstr>Office テーマ</vt:lpstr>
      <vt:lpstr>第9回Wellness Food Award 2026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清水　奈々子 / (株)ＲＤサポート /（一社）ウェルネスフード推進協会</dc:creator>
  <cp:lastModifiedBy>清水 奈々子</cp:lastModifiedBy>
  <cp:revision>5</cp:revision>
  <cp:lastPrinted>2025-03-25T02:25:28Z</cp:lastPrinted>
  <dcterms:created xsi:type="dcterms:W3CDTF">2025-03-22T05:47:29Z</dcterms:created>
  <dcterms:modified xsi:type="dcterms:W3CDTF">2026-03-05T02:32:27Z</dcterms:modified>
</cp:coreProperties>
</file>